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Montserrat SemiBold"/>
      <p:regular r:id="rId18"/>
      <p:bold r:id="rId19"/>
      <p:italic r:id="rId20"/>
      <p:boldItalic r:id="rId21"/>
    </p:embeddedFont>
    <p:embeddedFont>
      <p:font typeface="Montserrat"/>
      <p:regular r:id="rId22"/>
      <p:bold r:id="rId23"/>
      <p:italic r:id="rId24"/>
      <p:boldItalic r:id="rId25"/>
    </p:embeddedFont>
    <p:embeddedFont>
      <p:font typeface="Montserrat Medium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SemiBold-italic.fntdata"/><Relationship Id="rId22" Type="http://schemas.openxmlformats.org/officeDocument/2006/relationships/font" Target="fonts/Montserrat-regular.fntdata"/><Relationship Id="rId21" Type="http://schemas.openxmlformats.org/officeDocument/2006/relationships/font" Target="fonts/MontserratSemiBold-boldItalic.fntdata"/><Relationship Id="rId24" Type="http://schemas.openxmlformats.org/officeDocument/2006/relationships/font" Target="fonts/Montserrat-italic.fntdata"/><Relationship Id="rId23" Type="http://schemas.openxmlformats.org/officeDocument/2006/relationships/font" Target="fonts/Montserrat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Medium-regular.fntdata"/><Relationship Id="rId25" Type="http://schemas.openxmlformats.org/officeDocument/2006/relationships/font" Target="fonts/Montserrat-boldItalic.fntdata"/><Relationship Id="rId28" Type="http://schemas.openxmlformats.org/officeDocument/2006/relationships/font" Target="fonts/MontserratMedium-italic.fntdata"/><Relationship Id="rId27" Type="http://schemas.openxmlformats.org/officeDocument/2006/relationships/font" Target="fonts/MontserratMedium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Medium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MontserratSemiBold-bold.fntdata"/><Relationship Id="rId18" Type="http://schemas.openxmlformats.org/officeDocument/2006/relationships/font" Target="fonts/MontserratSemiBold-regular.fntdata"/></Relationships>
</file>

<file path=ppt/media/image1.png>
</file>

<file path=ppt/media/image2.gif>
</file>

<file path=ppt/media/image3.png>
</file>

<file path=ppt/media/image4.png>
</file>

<file path=ppt/media/image5.png>
</file>

<file path=ppt/media/image6.gif>
</file>

<file path=ppt/media/image7.gif>
</file>

<file path=ppt/media/image8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bead8b17e7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bead8b17e7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bead8b17e7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bead8b17e7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Фотки с болью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bead8b17e7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bead8b17e7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bead8b17e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bead8b17e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bead8b17e7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bead8b17e7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bead8b17e7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bead8b17e7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bead8b17e7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1bead8b17e7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bead8b17e7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1bead8b17e7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bead8b17e7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bead8b17e7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bead8b17e7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bead8b17e7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bf550fdabb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bf550fdabb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gif"/><Relationship Id="rId4" Type="http://schemas.openxmlformats.org/officeDocument/2006/relationships/image" Target="../media/image2.gif"/><Relationship Id="rId5" Type="http://schemas.openxmlformats.org/officeDocument/2006/relationships/image" Target="../media/image8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 rot="-5400401">
            <a:off x="-1492675" y="1506300"/>
            <a:ext cx="5140200" cy="21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400">
                <a:latin typeface="Montserrat"/>
                <a:ea typeface="Montserrat"/>
                <a:cs typeface="Montserrat"/>
                <a:sym typeface="Montserrat"/>
              </a:rPr>
              <a:t>UzWallet TEAM</a:t>
            </a:r>
            <a:endParaRPr b="1" sz="6700"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55" name="Google Shape;55;p13"/>
          <p:cNvGrpSpPr/>
          <p:nvPr/>
        </p:nvGrpSpPr>
        <p:grpSpPr>
          <a:xfrm>
            <a:off x="3613550" y="1791747"/>
            <a:ext cx="2513100" cy="1560000"/>
            <a:chOff x="3613550" y="1791747"/>
            <a:chExt cx="2513100" cy="1560000"/>
          </a:xfrm>
        </p:grpSpPr>
        <p:sp>
          <p:nvSpPr>
            <p:cNvPr id="56" name="Google Shape;56;p13"/>
            <p:cNvSpPr/>
            <p:nvPr/>
          </p:nvSpPr>
          <p:spPr>
            <a:xfrm>
              <a:off x="3613550" y="1791747"/>
              <a:ext cx="2513100" cy="1560000"/>
            </a:xfrm>
            <a:prstGeom prst="roundRect">
              <a:avLst>
                <a:gd fmla="val 16667" name="adj"/>
              </a:avLst>
            </a:prstGeom>
            <a:solidFill>
              <a:srgbClr val="F5C3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13"/>
            <p:cNvSpPr txBox="1"/>
            <p:nvPr/>
          </p:nvSpPr>
          <p:spPr>
            <a:xfrm>
              <a:off x="3748197" y="2981125"/>
              <a:ext cx="1431300" cy="354000"/>
            </a:xfrm>
            <a:prstGeom prst="rect">
              <a:avLst/>
            </a:prstGeom>
            <a:solidFill>
              <a:srgbClr val="F5C300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lt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Erkinboev Elbek</a:t>
              </a:r>
              <a:endParaRPr sz="11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  <p:sp>
          <p:nvSpPr>
            <p:cNvPr id="58" name="Google Shape;58;p13"/>
            <p:cNvSpPr txBox="1"/>
            <p:nvPr/>
          </p:nvSpPr>
          <p:spPr>
            <a:xfrm>
              <a:off x="3762200" y="2652763"/>
              <a:ext cx="2215800" cy="369300"/>
            </a:xfrm>
            <a:prstGeom prst="rect">
              <a:avLst/>
            </a:prstGeom>
            <a:solidFill>
              <a:srgbClr val="F5C300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0000 0000 0000 0002</a:t>
              </a:r>
              <a:endParaRPr sz="12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</p:grpSp>
      <p:grpSp>
        <p:nvGrpSpPr>
          <p:cNvPr id="59" name="Google Shape;59;p13"/>
          <p:cNvGrpSpPr/>
          <p:nvPr/>
        </p:nvGrpSpPr>
        <p:grpSpPr>
          <a:xfrm>
            <a:off x="3613550" y="3423707"/>
            <a:ext cx="2513100" cy="1560000"/>
            <a:chOff x="3613550" y="3423707"/>
            <a:chExt cx="2513100" cy="1560000"/>
          </a:xfrm>
        </p:grpSpPr>
        <p:sp>
          <p:nvSpPr>
            <p:cNvPr id="60" name="Google Shape;60;p13"/>
            <p:cNvSpPr/>
            <p:nvPr/>
          </p:nvSpPr>
          <p:spPr>
            <a:xfrm>
              <a:off x="3613550" y="3423707"/>
              <a:ext cx="2513100" cy="1560000"/>
            </a:xfrm>
            <a:prstGeom prst="roundRect">
              <a:avLst>
                <a:gd fmla="val 16667" name="adj"/>
              </a:avLst>
            </a:prstGeom>
            <a:solidFill>
              <a:srgbClr val="26B9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13"/>
            <p:cNvSpPr txBox="1"/>
            <p:nvPr/>
          </p:nvSpPr>
          <p:spPr>
            <a:xfrm>
              <a:off x="3748200" y="4613075"/>
              <a:ext cx="1633500" cy="35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lt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Ibragimov Bobur</a:t>
              </a:r>
              <a:endParaRPr sz="11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  <p:sp>
          <p:nvSpPr>
            <p:cNvPr id="62" name="Google Shape;62;p13"/>
            <p:cNvSpPr txBox="1"/>
            <p:nvPr/>
          </p:nvSpPr>
          <p:spPr>
            <a:xfrm>
              <a:off x="3836600" y="4285388"/>
              <a:ext cx="20670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0000 0000 0000 0003</a:t>
              </a:r>
              <a:endParaRPr sz="12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</p:grpSp>
      <p:grpSp>
        <p:nvGrpSpPr>
          <p:cNvPr id="63" name="Google Shape;63;p13"/>
          <p:cNvGrpSpPr/>
          <p:nvPr/>
        </p:nvGrpSpPr>
        <p:grpSpPr>
          <a:xfrm>
            <a:off x="6394850" y="159788"/>
            <a:ext cx="2513100" cy="1560000"/>
            <a:chOff x="6394850" y="159788"/>
            <a:chExt cx="2513100" cy="1560000"/>
          </a:xfrm>
        </p:grpSpPr>
        <p:sp>
          <p:nvSpPr>
            <p:cNvPr id="64" name="Google Shape;64;p13"/>
            <p:cNvSpPr/>
            <p:nvPr/>
          </p:nvSpPr>
          <p:spPr>
            <a:xfrm>
              <a:off x="6394850" y="159788"/>
              <a:ext cx="2513100" cy="1560000"/>
            </a:xfrm>
            <a:prstGeom prst="roundRect">
              <a:avLst>
                <a:gd fmla="val 16667" name="adj"/>
              </a:avLst>
            </a:prstGeom>
            <a:solidFill>
              <a:srgbClr val="26B9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13"/>
            <p:cNvSpPr txBox="1"/>
            <p:nvPr/>
          </p:nvSpPr>
          <p:spPr>
            <a:xfrm>
              <a:off x="6529501" y="1349175"/>
              <a:ext cx="1918500" cy="354000"/>
            </a:xfrm>
            <a:prstGeom prst="rect">
              <a:avLst/>
            </a:prstGeom>
            <a:solidFill>
              <a:srgbClr val="26B9B3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lt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Kambaraliev Samandar</a:t>
              </a:r>
              <a:endParaRPr sz="11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  <p:sp>
          <p:nvSpPr>
            <p:cNvPr id="66" name="Google Shape;66;p13"/>
            <p:cNvSpPr txBox="1"/>
            <p:nvPr/>
          </p:nvSpPr>
          <p:spPr>
            <a:xfrm>
              <a:off x="6609650" y="1020225"/>
              <a:ext cx="2083500" cy="369300"/>
            </a:xfrm>
            <a:prstGeom prst="rect">
              <a:avLst/>
            </a:prstGeom>
            <a:solidFill>
              <a:srgbClr val="26B9B3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0000 0000 0000 0004</a:t>
              </a:r>
              <a:endParaRPr sz="12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</p:grpSp>
      <p:grpSp>
        <p:nvGrpSpPr>
          <p:cNvPr id="67" name="Google Shape;67;p13"/>
          <p:cNvGrpSpPr/>
          <p:nvPr/>
        </p:nvGrpSpPr>
        <p:grpSpPr>
          <a:xfrm>
            <a:off x="6394850" y="1791747"/>
            <a:ext cx="2513100" cy="1560000"/>
            <a:chOff x="6394850" y="1791747"/>
            <a:chExt cx="2513100" cy="1560000"/>
          </a:xfrm>
        </p:grpSpPr>
        <p:sp>
          <p:nvSpPr>
            <p:cNvPr id="68" name="Google Shape;68;p13"/>
            <p:cNvSpPr/>
            <p:nvPr/>
          </p:nvSpPr>
          <p:spPr>
            <a:xfrm>
              <a:off x="6394850" y="1791747"/>
              <a:ext cx="2513100" cy="1560000"/>
            </a:xfrm>
            <a:prstGeom prst="roundRect">
              <a:avLst>
                <a:gd fmla="val 16667" name="adj"/>
              </a:avLst>
            </a:prstGeom>
            <a:solidFill>
              <a:srgbClr val="D52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13"/>
            <p:cNvSpPr txBox="1"/>
            <p:nvPr/>
          </p:nvSpPr>
          <p:spPr>
            <a:xfrm>
              <a:off x="6529501" y="2981125"/>
              <a:ext cx="1814400" cy="354000"/>
            </a:xfrm>
            <a:prstGeom prst="rect">
              <a:avLst/>
            </a:prstGeom>
            <a:solidFill>
              <a:srgbClr val="D52F20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lt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Fazliddinov Asadbek</a:t>
              </a:r>
              <a:endParaRPr sz="11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  <p:sp>
          <p:nvSpPr>
            <p:cNvPr id="70" name="Google Shape;70;p13"/>
            <p:cNvSpPr txBox="1"/>
            <p:nvPr/>
          </p:nvSpPr>
          <p:spPr>
            <a:xfrm>
              <a:off x="6543500" y="2652763"/>
              <a:ext cx="2215800" cy="369300"/>
            </a:xfrm>
            <a:prstGeom prst="rect">
              <a:avLst/>
            </a:prstGeom>
            <a:solidFill>
              <a:srgbClr val="D52F20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0000 0000 0000 0005</a:t>
              </a:r>
              <a:endParaRPr sz="12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</p:grpSp>
      <p:grpSp>
        <p:nvGrpSpPr>
          <p:cNvPr id="71" name="Google Shape;71;p13"/>
          <p:cNvGrpSpPr/>
          <p:nvPr/>
        </p:nvGrpSpPr>
        <p:grpSpPr>
          <a:xfrm>
            <a:off x="3613550" y="159788"/>
            <a:ext cx="2513100" cy="1560000"/>
            <a:chOff x="3613550" y="159788"/>
            <a:chExt cx="2513100" cy="1560000"/>
          </a:xfrm>
        </p:grpSpPr>
        <p:sp>
          <p:nvSpPr>
            <p:cNvPr id="72" name="Google Shape;72;p13"/>
            <p:cNvSpPr/>
            <p:nvPr/>
          </p:nvSpPr>
          <p:spPr>
            <a:xfrm>
              <a:off x="3613550" y="159788"/>
              <a:ext cx="2513100" cy="1560000"/>
            </a:xfrm>
            <a:prstGeom prst="roundRect">
              <a:avLst>
                <a:gd fmla="val 16667" name="adj"/>
              </a:avLst>
            </a:prstGeom>
            <a:solidFill>
              <a:srgbClr val="D52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3"/>
            <p:cNvSpPr txBox="1"/>
            <p:nvPr/>
          </p:nvSpPr>
          <p:spPr>
            <a:xfrm>
              <a:off x="3748197" y="1349166"/>
              <a:ext cx="1431300" cy="354000"/>
            </a:xfrm>
            <a:prstGeom prst="rect">
              <a:avLst/>
            </a:prstGeom>
            <a:solidFill>
              <a:srgbClr val="D52F20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lt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Ravshan Zaripov</a:t>
              </a:r>
              <a:endParaRPr sz="11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  <p:sp>
          <p:nvSpPr>
            <p:cNvPr id="74" name="Google Shape;74;p13"/>
            <p:cNvSpPr txBox="1"/>
            <p:nvPr/>
          </p:nvSpPr>
          <p:spPr>
            <a:xfrm>
              <a:off x="3910879" y="1020143"/>
              <a:ext cx="1918500" cy="369300"/>
            </a:xfrm>
            <a:prstGeom prst="rect">
              <a:avLst/>
            </a:prstGeom>
            <a:solidFill>
              <a:srgbClr val="D52F20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0000 0000 0000 0001</a:t>
              </a:r>
              <a:endParaRPr sz="12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</p:grpSp>
      <p:grpSp>
        <p:nvGrpSpPr>
          <p:cNvPr id="75" name="Google Shape;75;p13"/>
          <p:cNvGrpSpPr/>
          <p:nvPr/>
        </p:nvGrpSpPr>
        <p:grpSpPr>
          <a:xfrm>
            <a:off x="6394850" y="3423707"/>
            <a:ext cx="2513100" cy="1560000"/>
            <a:chOff x="6394850" y="3423707"/>
            <a:chExt cx="2513100" cy="1560000"/>
          </a:xfrm>
        </p:grpSpPr>
        <p:sp>
          <p:nvSpPr>
            <p:cNvPr id="76" name="Google Shape;76;p13"/>
            <p:cNvSpPr/>
            <p:nvPr/>
          </p:nvSpPr>
          <p:spPr>
            <a:xfrm>
              <a:off x="6394850" y="3423707"/>
              <a:ext cx="2513100" cy="1560000"/>
            </a:xfrm>
            <a:prstGeom prst="roundRect">
              <a:avLst>
                <a:gd fmla="val 16667" name="adj"/>
              </a:avLst>
            </a:prstGeom>
            <a:solidFill>
              <a:srgbClr val="F5C3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13"/>
            <p:cNvSpPr txBox="1"/>
            <p:nvPr/>
          </p:nvSpPr>
          <p:spPr>
            <a:xfrm>
              <a:off x="6529497" y="4613085"/>
              <a:ext cx="1431300" cy="35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lt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Urunbaev Timur</a:t>
              </a:r>
              <a:endParaRPr sz="11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  <p:sp>
          <p:nvSpPr>
            <p:cNvPr id="78" name="Google Shape;78;p13"/>
            <p:cNvSpPr txBox="1"/>
            <p:nvPr/>
          </p:nvSpPr>
          <p:spPr>
            <a:xfrm>
              <a:off x="6617900" y="4285388"/>
              <a:ext cx="20670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0000 0000 0000 0006</a:t>
              </a:r>
              <a:endParaRPr sz="12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</p:grpSp>
      <p:sp>
        <p:nvSpPr>
          <p:cNvPr id="79" name="Google Shape;79;p13"/>
          <p:cNvSpPr/>
          <p:nvPr/>
        </p:nvSpPr>
        <p:spPr>
          <a:xfrm>
            <a:off x="6602772" y="708230"/>
            <a:ext cx="430500" cy="329100"/>
          </a:xfrm>
          <a:prstGeom prst="roundRect">
            <a:avLst>
              <a:gd fmla="val 16667" name="adj"/>
            </a:avLst>
          </a:prstGeom>
          <a:solidFill>
            <a:srgbClr val="FFE5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3"/>
          <p:cNvSpPr/>
          <p:nvPr/>
        </p:nvSpPr>
        <p:spPr>
          <a:xfrm>
            <a:off x="3761397" y="649605"/>
            <a:ext cx="430500" cy="329100"/>
          </a:xfrm>
          <a:prstGeom prst="roundRect">
            <a:avLst>
              <a:gd fmla="val 16667" name="adj"/>
            </a:avLst>
          </a:prstGeom>
          <a:solidFill>
            <a:srgbClr val="FFE5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3"/>
          <p:cNvSpPr/>
          <p:nvPr/>
        </p:nvSpPr>
        <p:spPr>
          <a:xfrm>
            <a:off x="3761397" y="2242655"/>
            <a:ext cx="430500" cy="329100"/>
          </a:xfrm>
          <a:prstGeom prst="roundRect">
            <a:avLst>
              <a:gd fmla="val 16667" name="adj"/>
            </a:avLst>
          </a:prstGeom>
          <a:solidFill>
            <a:srgbClr val="FFE5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3"/>
          <p:cNvSpPr/>
          <p:nvPr/>
        </p:nvSpPr>
        <p:spPr>
          <a:xfrm>
            <a:off x="3761397" y="3974555"/>
            <a:ext cx="430500" cy="329100"/>
          </a:xfrm>
          <a:prstGeom prst="roundRect">
            <a:avLst>
              <a:gd fmla="val 16667" name="adj"/>
            </a:avLst>
          </a:prstGeom>
          <a:solidFill>
            <a:srgbClr val="FFE5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3"/>
          <p:cNvSpPr/>
          <p:nvPr/>
        </p:nvSpPr>
        <p:spPr>
          <a:xfrm>
            <a:off x="6602772" y="2242655"/>
            <a:ext cx="430500" cy="329100"/>
          </a:xfrm>
          <a:prstGeom prst="roundRect">
            <a:avLst>
              <a:gd fmla="val 16667" name="adj"/>
            </a:avLst>
          </a:prstGeom>
          <a:solidFill>
            <a:srgbClr val="FFE5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3"/>
          <p:cNvSpPr/>
          <p:nvPr/>
        </p:nvSpPr>
        <p:spPr>
          <a:xfrm>
            <a:off x="6602772" y="3974555"/>
            <a:ext cx="430500" cy="329100"/>
          </a:xfrm>
          <a:prstGeom prst="roundRect">
            <a:avLst>
              <a:gd fmla="val 16667" name="adj"/>
            </a:avLst>
          </a:prstGeom>
          <a:solidFill>
            <a:srgbClr val="FFE5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2"/>
          <p:cNvSpPr txBox="1"/>
          <p:nvPr>
            <p:ph type="title"/>
          </p:nvPr>
        </p:nvSpPr>
        <p:spPr>
          <a:xfrm>
            <a:off x="311700" y="1571250"/>
            <a:ext cx="8520600" cy="20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5900">
                <a:latin typeface="Montserrat SemiBold"/>
                <a:ea typeface="Montserrat SemiBold"/>
                <a:cs typeface="Montserrat SemiBold"/>
                <a:sym typeface="Montserrat SemiBold"/>
              </a:rPr>
              <a:t>Problem faced during the project</a:t>
            </a:r>
            <a:endParaRPr sz="590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3"/>
          <p:cNvSpPr txBox="1"/>
          <p:nvPr/>
        </p:nvSpPr>
        <p:spPr>
          <a:xfrm>
            <a:off x="1375500" y="2025300"/>
            <a:ext cx="6393000" cy="1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9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Procrastination</a:t>
            </a:r>
            <a:endParaRPr sz="59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4"/>
          <p:cNvSpPr txBox="1"/>
          <p:nvPr/>
        </p:nvSpPr>
        <p:spPr>
          <a:xfrm>
            <a:off x="590550" y="1571250"/>
            <a:ext cx="7962900" cy="20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9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My bad management</a:t>
            </a:r>
            <a:endParaRPr sz="59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4"/>
          <p:cNvSpPr txBox="1"/>
          <p:nvPr>
            <p:ph type="title"/>
          </p:nvPr>
        </p:nvSpPr>
        <p:spPr>
          <a:xfrm>
            <a:off x="540300" y="2023800"/>
            <a:ext cx="3663000" cy="10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5920">
                <a:latin typeface="Montserrat SemiBold"/>
                <a:ea typeface="Montserrat SemiBold"/>
                <a:cs typeface="Montserrat SemiBold"/>
                <a:sym typeface="Montserrat SemiBold"/>
              </a:rPr>
              <a:t>Problem</a:t>
            </a:r>
            <a:endParaRPr sz="592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90" name="Google Shape;9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1600" y="1181100"/>
            <a:ext cx="3962400" cy="396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3675" y="857250"/>
            <a:ext cx="3429000" cy="34290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5"/>
          <p:cNvSpPr txBox="1"/>
          <p:nvPr/>
        </p:nvSpPr>
        <p:spPr>
          <a:xfrm>
            <a:off x="293225" y="1571250"/>
            <a:ext cx="5253600" cy="20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900">
                <a:latin typeface="Montserrat SemiBold"/>
                <a:ea typeface="Montserrat SemiBold"/>
                <a:cs typeface="Montserrat SemiBold"/>
                <a:sym typeface="Montserrat SemiBold"/>
              </a:rPr>
              <a:t>Where is my Wallet?</a:t>
            </a:r>
            <a:endParaRPr sz="590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6"/>
          <p:cNvSpPr txBox="1"/>
          <p:nvPr>
            <p:ph type="title"/>
          </p:nvPr>
        </p:nvSpPr>
        <p:spPr>
          <a:xfrm>
            <a:off x="311700" y="1571250"/>
            <a:ext cx="4260300" cy="20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5900">
                <a:latin typeface="Montserrat"/>
                <a:ea typeface="Montserrat"/>
                <a:cs typeface="Montserrat"/>
                <a:sym typeface="Montserrat"/>
              </a:rPr>
              <a:t>OUR Solution</a:t>
            </a:r>
            <a:endParaRPr b="1" sz="59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2" name="Google Shape;10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1250" y="152400"/>
            <a:ext cx="2462360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7"/>
          <p:cNvSpPr txBox="1"/>
          <p:nvPr>
            <p:ph type="title"/>
          </p:nvPr>
        </p:nvSpPr>
        <p:spPr>
          <a:xfrm>
            <a:off x="330750" y="1495500"/>
            <a:ext cx="6279600" cy="18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5520">
                <a:latin typeface="Montserrat"/>
                <a:ea typeface="Montserrat"/>
                <a:cs typeface="Montserrat"/>
                <a:sym typeface="Montserrat"/>
              </a:rPr>
              <a:t>Implementation and Design</a:t>
            </a:r>
            <a:endParaRPr b="1" sz="552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575" y="152400"/>
            <a:ext cx="2459628" cy="4838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51650" y="152400"/>
            <a:ext cx="2440712" cy="4838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74812" y="152400"/>
            <a:ext cx="2462360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9"/>
          <p:cNvSpPr txBox="1"/>
          <p:nvPr>
            <p:ph type="title"/>
          </p:nvPr>
        </p:nvSpPr>
        <p:spPr>
          <a:xfrm>
            <a:off x="311700" y="1816050"/>
            <a:ext cx="4260300" cy="20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5900">
                <a:latin typeface="Montserrat SemiBold"/>
                <a:ea typeface="Montserrat SemiBold"/>
                <a:cs typeface="Montserrat SemiBold"/>
                <a:sym typeface="Montserrat SemiBold"/>
              </a:rPr>
              <a:t>Schedule / Plan</a:t>
            </a:r>
            <a:endParaRPr sz="590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120" name="Google Shape;12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4400" y="438150"/>
            <a:ext cx="4267200" cy="426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/>
          <p:nvPr/>
        </p:nvSpPr>
        <p:spPr>
          <a:xfrm>
            <a:off x="356100" y="676375"/>
            <a:ext cx="2107800" cy="712500"/>
          </a:xfrm>
          <a:prstGeom prst="flowChartAlternateProcess">
            <a:avLst/>
          </a:prstGeom>
          <a:solidFill>
            <a:srgbClr val="D52F2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Software Specification</a:t>
            </a:r>
            <a:endParaRPr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26" name="Google Shape;126;p20"/>
          <p:cNvSpPr/>
          <p:nvPr/>
        </p:nvSpPr>
        <p:spPr>
          <a:xfrm>
            <a:off x="2464133" y="1757543"/>
            <a:ext cx="2107800" cy="712500"/>
          </a:xfrm>
          <a:prstGeom prst="flowChartAlternateProcess">
            <a:avLst/>
          </a:prstGeom>
          <a:solidFill>
            <a:srgbClr val="F5C3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Software Development</a:t>
            </a:r>
            <a:endParaRPr/>
          </a:p>
        </p:txBody>
      </p:sp>
      <p:sp>
        <p:nvSpPr>
          <p:cNvPr id="127" name="Google Shape;127;p20"/>
          <p:cNvSpPr/>
          <p:nvPr/>
        </p:nvSpPr>
        <p:spPr>
          <a:xfrm>
            <a:off x="4572167" y="2776311"/>
            <a:ext cx="2107800" cy="712500"/>
          </a:xfrm>
          <a:prstGeom prst="flowChartAlternateProcess">
            <a:avLst/>
          </a:prstGeom>
          <a:solidFill>
            <a:srgbClr val="26B9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Software Validation</a:t>
            </a:r>
            <a:endParaRPr/>
          </a:p>
        </p:txBody>
      </p:sp>
      <p:cxnSp>
        <p:nvCxnSpPr>
          <p:cNvPr id="128" name="Google Shape;128;p20"/>
          <p:cNvCxnSpPr>
            <a:stCxn id="125" idx="3"/>
            <a:endCxn id="126" idx="0"/>
          </p:cNvCxnSpPr>
          <p:nvPr/>
        </p:nvCxnSpPr>
        <p:spPr>
          <a:xfrm>
            <a:off x="2463900" y="1032625"/>
            <a:ext cx="1054200" cy="724800"/>
          </a:xfrm>
          <a:prstGeom prst="curvedConnector2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9" name="Google Shape;129;p20"/>
          <p:cNvCxnSpPr>
            <a:stCxn id="126" idx="3"/>
            <a:endCxn id="127" idx="0"/>
          </p:cNvCxnSpPr>
          <p:nvPr/>
        </p:nvCxnSpPr>
        <p:spPr>
          <a:xfrm>
            <a:off x="4571933" y="2113793"/>
            <a:ext cx="1054200" cy="662400"/>
          </a:xfrm>
          <a:prstGeom prst="curvedConnector2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0" name="Google Shape;130;p20"/>
          <p:cNvSpPr/>
          <p:nvPr/>
        </p:nvSpPr>
        <p:spPr>
          <a:xfrm>
            <a:off x="6680108" y="3754624"/>
            <a:ext cx="2107800" cy="712500"/>
          </a:xfrm>
          <a:prstGeom prst="flowChartAlternateProcess">
            <a:avLst/>
          </a:prstGeom>
          <a:solidFill>
            <a:srgbClr val="2193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Software Evolution</a:t>
            </a:r>
            <a:endParaRPr/>
          </a:p>
        </p:txBody>
      </p:sp>
      <p:cxnSp>
        <p:nvCxnSpPr>
          <p:cNvPr id="131" name="Google Shape;131;p20"/>
          <p:cNvCxnSpPr>
            <a:stCxn id="127" idx="3"/>
            <a:endCxn id="130" idx="0"/>
          </p:cNvCxnSpPr>
          <p:nvPr/>
        </p:nvCxnSpPr>
        <p:spPr>
          <a:xfrm>
            <a:off x="6679967" y="3132561"/>
            <a:ext cx="1053900" cy="622200"/>
          </a:xfrm>
          <a:prstGeom prst="curvedConnector2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91919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47388"/>
            <a:ext cx="8839200" cy="38487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